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9" r:id="rId6"/>
    <p:sldId id="320" r:id="rId7"/>
    <p:sldId id="323" r:id="rId8"/>
    <p:sldId id="321" r:id="rId9"/>
    <p:sldId id="322" r:id="rId10"/>
    <p:sldId id="313" r:id="rId11"/>
    <p:sldId id="276" r:id="rId12"/>
    <p:sldId id="266" r:id="rId13"/>
    <p:sldId id="267" r:id="rId14"/>
    <p:sldId id="331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3725" autoAdjust="0"/>
  </p:normalViewPr>
  <p:slideViewPr>
    <p:cSldViewPr snapToGrid="0">
      <p:cViewPr varScale="1">
        <p:scale>
          <a:sx n="84" d="100"/>
          <a:sy n="84" d="100"/>
        </p:scale>
        <p:origin x="342" y="90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dirty="0"/>
              <a:t>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7AEE-D07E-4FD7-89B4-B235401D6E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7AEE-D07E-4FD7-89B4-B235401D6E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7AEE-D07E-4FD7-89B4-B235401D6E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2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B7AEE-D07E-4FD7-89B4-B235401D6E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vidpattinson/1518692114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utfemployersonly.hawaii.gov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2466&amp;picture=wedding-ring-rose-roses-bouquet" TargetMode="External"/><Relationship Id="rId7" Type="http://schemas.openxmlformats.org/officeDocument/2006/relationships/hyperlink" Target="https://www.publicdomainpictures.net/en/view-image.php?image=177929&amp;picture=family-00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pxhere.com/en/photo/1006510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utfemployersonly.hawaii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mailto:eutfemployer@hawaii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bf.eutf.servicedesk@hawaii.gov" TargetMode="External"/><Relationship Id="rId7" Type="http://schemas.openxmlformats.org/officeDocument/2006/relationships/image" Target="../media/image19.svg"/><Relationship Id="rId2" Type="http://schemas.openxmlformats.org/officeDocument/2006/relationships/hyperlink" Target="mailto:eutfemployer@hawaii.gov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mailto:Jessica.s.mcdonald@Hawaii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flickr.com/photos/andyrs/32732202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60" y="4353429"/>
            <a:ext cx="8856059" cy="133682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900" dirty="0">
                <a:solidFill>
                  <a:srgbClr val="FFFFFF"/>
                </a:solidFill>
              </a:rPr>
              <a:t>EUTF BENEFITS 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ADMINISTRATION SYSTEM UPDATE </a:t>
            </a:r>
          </a:p>
        </p:txBody>
      </p:sp>
      <p:pic>
        <p:nvPicPr>
          <p:cNvPr id="7" name="Picture 6" descr="Sunburst chart&#10;&#10;Description automatically generated">
            <a:extLst>
              <a:ext uri="{FF2B5EF4-FFF2-40B4-BE49-F238E27FC236}">
                <a16:creationId xmlns:a16="http://schemas.microsoft.com/office/drawing/2014/main" id="{0D6E0721-6D7D-4F6A-8F9C-75DA13E64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5805" y="3347148"/>
            <a:ext cx="3510842" cy="3510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65345-1A86-4E46-B4E0-64A6F660DD8B}"/>
              </a:ext>
            </a:extLst>
          </p:cNvPr>
          <p:cNvSpPr txBox="1"/>
          <p:nvPr/>
        </p:nvSpPr>
        <p:spPr>
          <a:xfrm>
            <a:off x="2597961" y="5507822"/>
            <a:ext cx="534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Virtual Meeting with Employers </a:t>
            </a:r>
          </a:p>
          <a:p>
            <a:r>
              <a:rPr lang="en-US" dirty="0">
                <a:solidFill>
                  <a:schemeClr val="bg1"/>
                </a:solidFill>
              </a:rPr>
              <a:t>December 15, 2023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F325A-E5FA-44FA-9793-98A368E84398}"/>
              </a:ext>
            </a:extLst>
          </p:cNvPr>
          <p:cNvSpPr txBox="1"/>
          <p:nvPr/>
        </p:nvSpPr>
        <p:spPr>
          <a:xfrm>
            <a:off x="1694329" y="1350414"/>
            <a:ext cx="88033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meeting will be recorded and saved to the HRO/Personnel Support Page: </a:t>
            </a:r>
          </a:p>
          <a:p>
            <a:pPr algn="ctr"/>
            <a:r>
              <a:rPr lang="en-US" dirty="0">
                <a:hlinkClick r:id="rId5"/>
              </a:rPr>
              <a:t>https://eutfemployersonly.hawaii.gov/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785D20C-3B7A-47F1-AE70-E76F6D1E9470}"/>
              </a:ext>
            </a:extLst>
          </p:cNvPr>
          <p:cNvSpPr/>
          <p:nvPr/>
        </p:nvSpPr>
        <p:spPr>
          <a:xfrm>
            <a:off x="808382" y="870824"/>
            <a:ext cx="1057523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7C70912-7681-4910-8B86-198AC647CF24}"/>
              </a:ext>
            </a:extLst>
          </p:cNvPr>
          <p:cNvSpPr/>
          <p:nvPr/>
        </p:nvSpPr>
        <p:spPr>
          <a:xfrm>
            <a:off x="249290" y="561427"/>
            <a:ext cx="627904" cy="61097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6A0C429-2C63-4477-A070-94EC26AD8A1A}"/>
              </a:ext>
            </a:extLst>
          </p:cNvPr>
          <p:cNvSpPr txBox="1">
            <a:spLocks/>
          </p:cNvSpPr>
          <p:nvPr/>
        </p:nvSpPr>
        <p:spPr>
          <a:xfrm>
            <a:off x="877194" y="389073"/>
            <a:ext cx="3452926" cy="569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Appendix - Enrollment Trends</a:t>
            </a:r>
          </a:p>
          <a:p>
            <a:pPr marL="0" lvl="1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01638" lvl="1" indent="-401638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02336" lvl="1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7E670A-B4B6-4D86-80CA-35BDA7BDD3EE}"/>
              </a:ext>
            </a:extLst>
          </p:cNvPr>
          <p:cNvSpPr/>
          <p:nvPr/>
        </p:nvSpPr>
        <p:spPr>
          <a:xfrm>
            <a:off x="5508434" y="1091948"/>
            <a:ext cx="6003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defTabSz="842963">
              <a:defRPr/>
            </a:pPr>
            <a:r>
              <a:rPr lang="en-US" dirty="0">
                <a:solidFill>
                  <a:srgbClr val="002060"/>
                </a:solidFill>
              </a:rPr>
              <a:t>Active Enrollment – Medical &amp; Drug (HSTA VB and Totals)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EEB39-7E4C-4616-9152-A2FEA38EA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3" y="621637"/>
            <a:ext cx="451498" cy="47031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89C23D-8460-477A-84DC-58FF2CA89174}"/>
              </a:ext>
            </a:extLst>
          </p:cNvPr>
          <p:cNvGraphicFramePr>
            <a:graphicFrameLocks noGrp="1"/>
          </p:cNvGraphicFramePr>
          <p:nvPr/>
        </p:nvGraphicFramePr>
        <p:xfrm>
          <a:off x="566527" y="1404270"/>
          <a:ext cx="10945050" cy="41340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355">
                  <a:extLst>
                    <a:ext uri="{9D8B030D-6E8A-4147-A177-3AD203B41FA5}">
                      <a16:colId xmlns:a16="http://schemas.microsoft.com/office/drawing/2014/main" val="3583878476"/>
                    </a:ext>
                  </a:extLst>
                </a:gridCol>
                <a:gridCol w="7902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607961470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684433213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1253807132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3307262489"/>
                    </a:ext>
                  </a:extLst>
                </a:gridCol>
                <a:gridCol w="867615">
                  <a:extLst>
                    <a:ext uri="{9D8B030D-6E8A-4147-A177-3AD203B41FA5}">
                      <a16:colId xmlns:a16="http://schemas.microsoft.com/office/drawing/2014/main" val="2573072270"/>
                    </a:ext>
                  </a:extLst>
                </a:gridCol>
                <a:gridCol w="920330">
                  <a:extLst>
                    <a:ext uri="{9D8B030D-6E8A-4147-A177-3AD203B41FA5}">
                      <a16:colId xmlns:a16="http://schemas.microsoft.com/office/drawing/2014/main" val="3768565121"/>
                    </a:ext>
                  </a:extLst>
                </a:gridCol>
                <a:gridCol w="907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2219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Medical</a:t>
                      </a:r>
                      <a:r>
                        <a:rPr lang="en-US" sz="1600" baseline="0" dirty="0"/>
                        <a:t>, Chiro, Vision and Rx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7/16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7/17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7/18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7/19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7/20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7/21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11/22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7/23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11/22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Counts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7/1/21</a:t>
                      </a:r>
                    </a:p>
                    <a:p>
                      <a:pPr algn="ctr"/>
                      <a:r>
                        <a:rPr lang="en-US" sz="1600" dirty="0"/>
                        <a:t>Self EE</a:t>
                      </a:r>
                    </a:p>
                    <a:p>
                      <a:pPr algn="ctr"/>
                      <a:r>
                        <a:rPr lang="en-US" sz="1600" dirty="0"/>
                        <a:t>Monthly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7/1/23 Self EE Monthly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44">
                <a:tc>
                  <a:txBody>
                    <a:bodyPr/>
                    <a:lstStyle/>
                    <a:p>
                      <a:r>
                        <a:rPr lang="en-US" sz="1800" b="1" dirty="0"/>
                        <a:t>HSTA</a:t>
                      </a:r>
                      <a:r>
                        <a:rPr lang="en-US" sz="1800" b="1" baseline="0" dirty="0"/>
                        <a:t> VB</a:t>
                      </a:r>
                      <a:r>
                        <a:rPr lang="en-US" sz="1800" b="1" dirty="0"/>
                        <a:t>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14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baseline="0" dirty="0"/>
                        <a:t>H - 90/10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14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dirty="0"/>
                        <a:t>K -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756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14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baseline="0" dirty="0"/>
                        <a:t>H - 80/20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2,011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14">
                <a:tc>
                  <a:txBody>
                    <a:bodyPr/>
                    <a:lstStyle/>
                    <a:p>
                      <a:r>
                        <a:rPr lang="en-US" sz="1800" dirty="0"/>
                        <a:t>Total 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6,258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5,251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4,822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4,409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4,117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3,733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3,357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3,186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89">
                <a:tc>
                  <a:txBody>
                    <a:bodyPr/>
                    <a:lstStyle/>
                    <a:p>
                      <a:r>
                        <a:rPr lang="en-US" sz="18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-6.8%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-16.1%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-8.2%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-6.6%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-9.3%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-5.1%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514">
                <a:tc>
                  <a:txBody>
                    <a:bodyPr/>
                    <a:lstStyle/>
                    <a:p>
                      <a:r>
                        <a:rPr lang="en-US" sz="1800" b="1" dirty="0"/>
                        <a:t>All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502">
                <a:tc>
                  <a:txBody>
                    <a:bodyPr/>
                    <a:lstStyle/>
                    <a:p>
                      <a:r>
                        <a:rPr lang="en-US" sz="1800" dirty="0"/>
                        <a:t>Total 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51,844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50,791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51,274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52,146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52,491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51,509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50,926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50,282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514">
                <a:tc>
                  <a:txBody>
                    <a:bodyPr/>
                    <a:lstStyle/>
                    <a:p>
                      <a:r>
                        <a:rPr lang="en-US" sz="18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F7F5AB-2098-4ABF-A923-D7E245C4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6359-790C-442B-A144-8D9F47C55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785D20C-3B7A-47F1-AE70-E76F6D1E9470}"/>
              </a:ext>
            </a:extLst>
          </p:cNvPr>
          <p:cNvSpPr/>
          <p:nvPr/>
        </p:nvSpPr>
        <p:spPr>
          <a:xfrm>
            <a:off x="808382" y="870824"/>
            <a:ext cx="1057523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6A0C429-2C63-4477-A070-94EC26AD8A1A}"/>
              </a:ext>
            </a:extLst>
          </p:cNvPr>
          <p:cNvSpPr txBox="1">
            <a:spLocks/>
          </p:cNvSpPr>
          <p:nvPr/>
        </p:nvSpPr>
        <p:spPr>
          <a:xfrm>
            <a:off x="877194" y="316390"/>
            <a:ext cx="7533028" cy="64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Appendix- HMSA Medical/Prescription Drug Plans</a:t>
            </a:r>
          </a:p>
          <a:p>
            <a:pPr marL="401638" lvl="1" indent="-401638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02336" lvl="1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5AA0C3E-BAC2-4E9F-974C-48688FEA4C42}"/>
              </a:ext>
            </a:extLst>
          </p:cNvPr>
          <p:cNvSpPr txBox="1">
            <a:spLocks/>
          </p:cNvSpPr>
          <p:nvPr/>
        </p:nvSpPr>
        <p:spPr>
          <a:xfrm>
            <a:off x="874560" y="1130831"/>
            <a:ext cx="10509057" cy="49995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4864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98580-5894-4AE8-9661-1316161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6359-790C-442B-A144-8D9F47C5568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2640A50-86FF-44B2-AB0A-439B39729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98822"/>
              </p:ext>
            </p:extLst>
          </p:nvPr>
        </p:nvGraphicFramePr>
        <p:xfrm>
          <a:off x="589962" y="958477"/>
          <a:ext cx="10793655" cy="542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98216">
                  <a:extLst>
                    <a:ext uri="{9D8B030D-6E8A-4147-A177-3AD203B41FA5}">
                      <a16:colId xmlns:a16="http://schemas.microsoft.com/office/drawing/2014/main" val="2331742591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3822275838"/>
                    </a:ext>
                  </a:extLst>
                </a:gridCol>
                <a:gridCol w="1817511">
                  <a:extLst>
                    <a:ext uri="{9D8B030D-6E8A-4147-A177-3AD203B41FA5}">
                      <a16:colId xmlns:a16="http://schemas.microsoft.com/office/drawing/2014/main" val="1709561859"/>
                    </a:ext>
                  </a:extLst>
                </a:gridCol>
                <a:gridCol w="1772356">
                  <a:extLst>
                    <a:ext uri="{9D8B030D-6E8A-4147-A177-3AD203B41FA5}">
                      <a16:colId xmlns:a16="http://schemas.microsoft.com/office/drawing/2014/main" val="257126128"/>
                    </a:ext>
                  </a:extLst>
                </a:gridCol>
                <a:gridCol w="1810639">
                  <a:extLst>
                    <a:ext uri="{9D8B030D-6E8A-4147-A177-3AD203B41FA5}">
                      <a16:colId xmlns:a16="http://schemas.microsoft.com/office/drawing/2014/main" val="2138044030"/>
                    </a:ext>
                  </a:extLst>
                </a:gridCol>
              </a:tblGrid>
              <a:tr h="316207">
                <a:tc>
                  <a:txBody>
                    <a:bodyPr/>
                    <a:lstStyle/>
                    <a:p>
                      <a:r>
                        <a:rPr lang="en-US" sz="1600" dirty="0"/>
                        <a:t>In-network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90/10 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80/20 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75/25 PPO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71979"/>
                  </a:ext>
                </a:extLst>
              </a:tr>
              <a:tr h="360015">
                <a:tc>
                  <a:txBody>
                    <a:bodyPr/>
                    <a:lstStyle/>
                    <a:p>
                      <a:r>
                        <a:rPr lang="en-US" sz="1600" dirty="0"/>
                        <a:t>Calendar year maximum out-of-pocket (MOOP) (Single/Family)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$1,500/$3,000</a:t>
                      </a:r>
                    </a:p>
                    <a:p>
                      <a:pPr algn="ctr"/>
                      <a:r>
                        <a:rPr lang="en-US" sz="1600" dirty="0"/>
                        <a:t>(Rx $4,350/$8,700)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$2,000/$4,000</a:t>
                      </a:r>
                    </a:p>
                    <a:p>
                      <a:pPr algn="ctr"/>
                      <a:r>
                        <a:rPr lang="en-US" sz="1600" dirty="0"/>
                        <a:t>(Rx $4,350/$8,700)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$2,500/$5,000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(Rx $4,350/$8,700)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$5,000/$10,000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(Rx $3,150/$6,300)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168330"/>
                  </a:ext>
                </a:extLst>
              </a:tr>
              <a:tr h="282525">
                <a:tc>
                  <a:txBody>
                    <a:bodyPr/>
                    <a:lstStyle/>
                    <a:p>
                      <a:r>
                        <a:rPr lang="en-US" sz="1600" dirty="0"/>
                        <a:t>Deductible (Single/Family)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$300/$900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19753"/>
                  </a:ext>
                </a:extLst>
              </a:tr>
              <a:tr h="330765">
                <a:tc>
                  <a:txBody>
                    <a:bodyPr/>
                    <a:lstStyle/>
                    <a:p>
                      <a:r>
                        <a:rPr lang="en-US" sz="1600" dirty="0"/>
                        <a:t>Employee (EE) Share of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30182"/>
                  </a:ext>
                </a:extLst>
              </a:tr>
              <a:tr h="299155">
                <a:tc>
                  <a:txBody>
                    <a:bodyPr/>
                    <a:lstStyle/>
                    <a:p>
                      <a:r>
                        <a:rPr lang="en-US" sz="1600" dirty="0"/>
                        <a:t>     Inpatient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75850"/>
                  </a:ext>
                </a:extLst>
              </a:tr>
              <a:tr h="563316">
                <a:tc>
                  <a:txBody>
                    <a:bodyPr/>
                    <a:lstStyle/>
                    <a:p>
                      <a:r>
                        <a:rPr lang="en-US" sz="1600" dirty="0"/>
                        <a:t>     Outpatient services</a:t>
                      </a:r>
                    </a:p>
                    <a:p>
                      <a:r>
                        <a:rPr lang="en-US" sz="1600" dirty="0"/>
                        <a:t>    (e.g., physician visits, DXL, surgery)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 charge or 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58459"/>
                  </a:ext>
                </a:extLst>
              </a:tr>
              <a:tr h="170462">
                <a:tc>
                  <a:txBody>
                    <a:bodyPr/>
                    <a:lstStyle/>
                    <a:p>
                      <a:r>
                        <a:rPr lang="en-US" sz="1600" dirty="0"/>
                        <a:t>     Emergency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474574"/>
                  </a:ext>
                </a:extLst>
              </a:tr>
              <a:tr h="308187">
                <a:tc>
                  <a:txBody>
                    <a:bodyPr/>
                    <a:lstStyle/>
                    <a:p>
                      <a:r>
                        <a:rPr lang="en-US" sz="1600" dirty="0"/>
                        <a:t>Prescription Drug Benefits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Copayments/coinsurance and prescription drugs covered are the same.  Only difference is the MOOP noted above.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43931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r>
                        <a:rPr lang="en-US" sz="1600" dirty="0"/>
                        <a:t># of EEs Enrolled at 12/1/23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11,035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93690"/>
                  </a:ext>
                </a:extLst>
              </a:tr>
              <a:tr h="234809">
                <a:tc>
                  <a:txBody>
                    <a:bodyPr/>
                    <a:lstStyle/>
                    <a:p>
                      <a:r>
                        <a:rPr lang="en-US" sz="1600" dirty="0"/>
                        <a:t>%age of Total EEs Enrolled at 12/1/23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24321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r>
                        <a:rPr lang="en-US" sz="1600" dirty="0"/>
                        <a:t>EE’s </a:t>
                      </a:r>
                      <a:r>
                        <a:rPr lang="en-US" sz="1600" u="sng" dirty="0"/>
                        <a:t>Monthly</a:t>
                      </a:r>
                      <a:r>
                        <a:rPr lang="en-US" sz="1600" dirty="0"/>
                        <a:t> Share of Premiums 7/1/23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2073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r>
                        <a:rPr lang="en-US" sz="1600" dirty="0"/>
                        <a:t>     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$509.94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$507.50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$48.56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2331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dirty="0"/>
                        <a:t>     Two-Party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1,238.98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1,232.92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117.90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86481"/>
                  </a:ext>
                </a:extLst>
              </a:tr>
              <a:tr h="238196">
                <a:tc>
                  <a:txBody>
                    <a:bodyPr/>
                    <a:lstStyle/>
                    <a:p>
                      <a:r>
                        <a:rPr lang="en-US" sz="1600" dirty="0"/>
                        <a:t>    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1,580.00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1,572.20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935.88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4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0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785D20C-3B7A-47F1-AE70-E76F6D1E9470}"/>
              </a:ext>
            </a:extLst>
          </p:cNvPr>
          <p:cNvSpPr/>
          <p:nvPr/>
        </p:nvSpPr>
        <p:spPr>
          <a:xfrm>
            <a:off x="808382" y="870824"/>
            <a:ext cx="1057523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6A0C429-2C63-4477-A070-94EC26AD8A1A}"/>
              </a:ext>
            </a:extLst>
          </p:cNvPr>
          <p:cNvSpPr txBox="1">
            <a:spLocks/>
          </p:cNvSpPr>
          <p:nvPr/>
        </p:nvSpPr>
        <p:spPr>
          <a:xfrm>
            <a:off x="877194" y="327941"/>
            <a:ext cx="8673206" cy="630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Appendix- Kaiser Permanente Medical/Prescription Drug Plans</a:t>
            </a:r>
          </a:p>
          <a:p>
            <a:pPr marL="401638" lvl="1" indent="-401638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02336" lvl="1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5AA0C3E-BAC2-4E9F-974C-48688FEA4C42}"/>
              </a:ext>
            </a:extLst>
          </p:cNvPr>
          <p:cNvSpPr txBox="1">
            <a:spLocks/>
          </p:cNvSpPr>
          <p:nvPr/>
        </p:nvSpPr>
        <p:spPr>
          <a:xfrm>
            <a:off x="874560" y="1130831"/>
            <a:ext cx="10509057" cy="49995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4864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98580-5894-4AE8-9661-1316161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6359-790C-442B-A144-8D9F47C5568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2640A50-86FF-44B2-AB0A-439B39729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8849"/>
              </p:ext>
            </p:extLst>
          </p:nvPr>
        </p:nvGraphicFramePr>
        <p:xfrm>
          <a:off x="589961" y="958476"/>
          <a:ext cx="10793655" cy="542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9106">
                  <a:extLst>
                    <a:ext uri="{9D8B030D-6E8A-4147-A177-3AD203B41FA5}">
                      <a16:colId xmlns:a16="http://schemas.microsoft.com/office/drawing/2014/main" val="2331742591"/>
                    </a:ext>
                  </a:extLst>
                </a:gridCol>
                <a:gridCol w="3620139">
                  <a:extLst>
                    <a:ext uri="{9D8B030D-6E8A-4147-A177-3AD203B41FA5}">
                      <a16:colId xmlns:a16="http://schemas.microsoft.com/office/drawing/2014/main" val="3822275838"/>
                    </a:ext>
                  </a:extLst>
                </a:gridCol>
                <a:gridCol w="2954410">
                  <a:extLst>
                    <a:ext uri="{9D8B030D-6E8A-4147-A177-3AD203B41FA5}">
                      <a16:colId xmlns:a16="http://schemas.microsoft.com/office/drawing/2014/main" val="1709561859"/>
                    </a:ext>
                  </a:extLst>
                </a:gridCol>
              </a:tblGrid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In-network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Comprehensive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71979"/>
                  </a:ext>
                </a:extLst>
              </a:tr>
              <a:tr h="574450">
                <a:tc>
                  <a:txBody>
                    <a:bodyPr/>
                    <a:lstStyle/>
                    <a:p>
                      <a:r>
                        <a:rPr lang="en-US" sz="1600" dirty="0"/>
                        <a:t>Calendar year maximum out-of-pocket including prescription drugs (MOOP) (Single/Family)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$2,000/$6,000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$2,500/$7,500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168330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Deductible (Single/Family)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19753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Employee (EE) Share of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30182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     Inpatient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 charge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75850"/>
                  </a:ext>
                </a:extLst>
              </a:tr>
              <a:tr h="574450">
                <a:tc>
                  <a:txBody>
                    <a:bodyPr/>
                    <a:lstStyle/>
                    <a:p>
                      <a:r>
                        <a:rPr lang="en-US" sz="1600" dirty="0"/>
                        <a:t>     Outpatient services</a:t>
                      </a:r>
                    </a:p>
                    <a:p>
                      <a:r>
                        <a:rPr lang="en-US" sz="1600" dirty="0"/>
                        <a:t>    (e.g., physician visits, DXL, surgery)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</a:t>
                      </a:r>
                      <a:endParaRPr lang="en-US" sz="1600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$20, 15% or 20%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58459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     Emergency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474574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r>
                        <a:rPr lang="en-US" sz="1600" dirty="0"/>
                        <a:t>Prescription Drug Benefits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See Employee Health Benefits Reference Guide for details.  In general, the Comprehensive plan has lower copayments than the Standard plan.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43931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# of EEs Enrolled at 12/1/23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9,276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93690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%age of Total EEs Enrolled at 12/1/23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24321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EE’s </a:t>
                      </a:r>
                      <a:r>
                        <a:rPr lang="en-US" sz="1600" u="sng" dirty="0"/>
                        <a:t>Monthly</a:t>
                      </a:r>
                      <a:r>
                        <a:rPr lang="en-US" sz="1600" dirty="0"/>
                        <a:t> Share of Premiums 7/1/23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20731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     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$352.54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23314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     Two-Party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857.22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121.50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86481"/>
                  </a:ext>
                </a:extLst>
              </a:tr>
              <a:tr h="332576">
                <a:tc>
                  <a:txBody>
                    <a:bodyPr/>
                    <a:lstStyle/>
                    <a:p>
                      <a:r>
                        <a:rPr lang="en-US" sz="1600" dirty="0"/>
                        <a:t>    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1,094.48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4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F2983-4F82-4511-9812-C4F221FE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1738E4-7F87-4C87-8B72-FB16C216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902"/>
            <a:ext cx="3210018" cy="3114098"/>
          </a:xfrm>
        </p:spPr>
        <p:txBody>
          <a:bodyPr>
            <a:normAutofit/>
          </a:bodyPr>
          <a:lstStyle/>
          <a:p>
            <a:r>
              <a:rPr lang="en-ZA" sz="4000" dirty="0"/>
              <a:t>ARIEL</a:t>
            </a:r>
            <a:br>
              <a:rPr lang="en-ZA" sz="4000" dirty="0"/>
            </a:br>
            <a:r>
              <a:rPr lang="en-ZA" sz="4000" dirty="0"/>
              <a:t>BAS </a:t>
            </a:r>
            <a:br>
              <a:rPr lang="en-ZA" sz="4000" dirty="0"/>
            </a:br>
            <a:r>
              <a:rPr lang="en-ZA" sz="4000" dirty="0"/>
              <a:t>UPDATES</a:t>
            </a:r>
            <a:br>
              <a:rPr lang="en-ZA" dirty="0"/>
            </a:br>
            <a:endParaRPr lang="en-Z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4875D2-7C60-4ED2-B348-118DFC586F42}"/>
              </a:ext>
            </a:extLst>
          </p:cNvPr>
          <p:cNvCxnSpPr>
            <a:cxnSpLocks/>
          </p:cNvCxnSpPr>
          <p:nvPr/>
        </p:nvCxnSpPr>
        <p:spPr>
          <a:xfrm>
            <a:off x="3119761" y="2130803"/>
            <a:ext cx="8653243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74DD8895-A0CC-47D7-AAAE-72FEA9884AC0}"/>
              </a:ext>
            </a:extLst>
          </p:cNvPr>
          <p:cNvSpPr/>
          <p:nvPr/>
        </p:nvSpPr>
        <p:spPr>
          <a:xfrm>
            <a:off x="6772182" y="504547"/>
            <a:ext cx="3210018" cy="1367404"/>
          </a:xfrm>
          <a:prstGeom prst="borderCallout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MAY 5, 2022</a:t>
            </a:r>
          </a:p>
          <a:p>
            <a:pPr algn="ctr"/>
            <a:r>
              <a:rPr lang="en-US" b="1" dirty="0"/>
              <a:t>The EUTF went live on the new business Administration System (BAS)  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019966-F6E9-4D3D-B622-ACBC4C0D8987}"/>
              </a:ext>
            </a:extLst>
          </p:cNvPr>
          <p:cNvSpPr txBox="1"/>
          <p:nvPr/>
        </p:nvSpPr>
        <p:spPr>
          <a:xfrm>
            <a:off x="3422708" y="2291595"/>
            <a:ext cx="7931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primary reasons for implementing the new BAS is the member self-service online portal (Member Portal).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u="sng" dirty="0"/>
              <a:t>DOE</a:t>
            </a:r>
            <a:r>
              <a:rPr lang="en-US" dirty="0"/>
              <a:t>, </a:t>
            </a:r>
            <a:r>
              <a:rPr lang="en-US" b="1" u="sng" dirty="0"/>
              <a:t>UH</a:t>
            </a:r>
            <a:r>
              <a:rPr lang="en-US" dirty="0"/>
              <a:t>, </a:t>
            </a:r>
            <a:r>
              <a:rPr lang="en-US" b="1" u="sng" dirty="0"/>
              <a:t>the Judiciary</a:t>
            </a:r>
            <a:r>
              <a:rPr lang="en-US" dirty="0"/>
              <a:t>, </a:t>
            </a:r>
            <a:r>
              <a:rPr lang="en-US" b="1" u="sng" dirty="0"/>
              <a:t>the City and County of Honolulu</a:t>
            </a:r>
            <a:r>
              <a:rPr lang="en-US" dirty="0"/>
              <a:t>, </a:t>
            </a:r>
            <a:r>
              <a:rPr lang="en-US" b="1" u="sng" dirty="0"/>
              <a:t>the Honolulu Board of Water Supply,</a:t>
            </a:r>
            <a:r>
              <a:rPr lang="en-US" dirty="0"/>
              <a:t> and </a:t>
            </a:r>
            <a:r>
              <a:rPr lang="en-US" b="1" u="sng" dirty="0"/>
              <a:t>the County of Maui. </a:t>
            </a:r>
            <a:r>
              <a:rPr lang="en-US" dirty="0"/>
              <a:t>are uploading on a regular basis an electronic HR file containing new hires, terminations, internal transfers and demographic changes.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Hard copy EC-1 enrollment forms are not needed for new hire enrollment, address changes, BU changes, internal transfers and terminations.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u="sng" dirty="0"/>
              <a:t>The State Executive Branch</a:t>
            </a:r>
            <a:r>
              <a:rPr lang="en-US" dirty="0"/>
              <a:t>, </a:t>
            </a:r>
            <a:r>
              <a:rPr lang="en-US" b="1" u="sng" dirty="0"/>
              <a:t>the Legislature</a:t>
            </a:r>
            <a:r>
              <a:rPr lang="en-US" dirty="0"/>
              <a:t>, </a:t>
            </a:r>
            <a:r>
              <a:rPr lang="en-US" b="1" u="sng" dirty="0"/>
              <a:t>OHA</a:t>
            </a:r>
            <a:r>
              <a:rPr lang="en-US" dirty="0"/>
              <a:t>, </a:t>
            </a:r>
            <a:r>
              <a:rPr lang="en-US" b="1" u="sng" dirty="0"/>
              <a:t>HHSC</a:t>
            </a:r>
            <a:r>
              <a:rPr lang="en-US" dirty="0"/>
              <a:t> including all hospitals, and </a:t>
            </a:r>
            <a:r>
              <a:rPr lang="en-US" b="1" u="sng" dirty="0"/>
              <a:t>the County of Kauai </a:t>
            </a:r>
            <a:r>
              <a:rPr lang="en-US" dirty="0"/>
              <a:t>also submit or are in the process of submitting an electronic HR file on a regular basis containing terminations, internal transfers and demographic changes.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Hard copy EC-1 enrollment forms are not needed for address changes, BU changes, transfers within executive branch and terminations.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New hires can be added via the employer portal and new hires can enroll online.  </a:t>
            </a:r>
          </a:p>
        </p:txBody>
      </p:sp>
    </p:spTree>
    <p:extLst>
      <p:ext uri="{BB962C8B-B14F-4D97-AF65-F5344CB8AC3E}">
        <p14:creationId xmlns:p14="http://schemas.microsoft.com/office/powerpoint/2010/main" val="373596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A65D1-61F7-47C9-BBFF-815E4F6D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Table 19">
            <a:extLst>
              <a:ext uri="{FF2B5EF4-FFF2-40B4-BE49-F238E27FC236}">
                <a16:creationId xmlns:a16="http://schemas.microsoft.com/office/drawing/2014/main" id="{EBB9803C-91C5-4678-B0A1-AA0F508F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18787"/>
              </p:ext>
            </p:extLst>
          </p:nvPr>
        </p:nvGraphicFramePr>
        <p:xfrm>
          <a:off x="3210018" y="1396551"/>
          <a:ext cx="8128000" cy="2199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572745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The next phase is expanding existing employee utilization of the Member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0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Qualifying events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 Marriage, Birth, Loss of Coverage, etc.)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9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enrollment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(April 2024)</a:t>
                      </a:r>
                    </a:p>
                    <a:p>
                      <a:pPr marL="627063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EUTF will encourage employees to log into their account prior to April 2024 by highlighting the most popular medical/prescription drug plans and the free life insurance for employees to check their coverage.  </a:t>
                      </a:r>
                    </a:p>
                    <a:p>
                      <a:pPr marL="627063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Phased approach to having members log on prior to open enrollment.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71073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C2AEEAE-95F2-40DF-8C0D-CE02D27D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635" y="206194"/>
            <a:ext cx="7287768" cy="1325563"/>
          </a:xfrm>
        </p:spPr>
        <p:txBody>
          <a:bodyPr/>
          <a:lstStyle/>
          <a:p>
            <a:r>
              <a:rPr lang="en-US" dirty="0"/>
              <a:t>Next Phase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5FFF9E-3D99-4C66-A2D8-DE5E3069150E}"/>
              </a:ext>
            </a:extLst>
          </p:cNvPr>
          <p:cNvSpPr txBox="1">
            <a:spLocks/>
          </p:cNvSpPr>
          <p:nvPr/>
        </p:nvSpPr>
        <p:spPr>
          <a:xfrm>
            <a:off x="0" y="314902"/>
            <a:ext cx="3210018" cy="31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/>
              <a:t>ARIEL</a:t>
            </a:r>
            <a:br>
              <a:rPr lang="en-ZA" sz="4000" dirty="0"/>
            </a:br>
            <a:r>
              <a:rPr lang="en-ZA" sz="4000" dirty="0"/>
              <a:t>BAS </a:t>
            </a:r>
            <a:br>
              <a:rPr lang="en-ZA" sz="4000" dirty="0"/>
            </a:br>
            <a:r>
              <a:rPr lang="en-ZA" sz="4000" dirty="0"/>
              <a:t>UPDATES</a:t>
            </a:r>
            <a:br>
              <a:rPr lang="en-ZA" dirty="0"/>
            </a:br>
            <a:endParaRPr lang="en-ZA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9CAF91-A87D-4ADA-BCB1-C48AB2736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3635" y="4312022"/>
            <a:ext cx="3290563" cy="1922923"/>
          </a:xfrm>
          <a:prstGeom prst="rect">
            <a:avLst/>
          </a:prstGeom>
        </p:spPr>
      </p:pic>
      <p:pic>
        <p:nvPicPr>
          <p:cNvPr id="29" name="Picture 28" descr="A picture containing clothing, person, person, posing&#10;&#10;Description automatically generated">
            <a:extLst>
              <a:ext uri="{FF2B5EF4-FFF2-40B4-BE49-F238E27FC236}">
                <a16:creationId xmlns:a16="http://schemas.microsoft.com/office/drawing/2014/main" id="{FC84D691-5AB6-4F08-8271-7E8444094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92988" y="4312022"/>
            <a:ext cx="2886772" cy="1924515"/>
          </a:xfrm>
          <a:prstGeom prst="rect">
            <a:avLst/>
          </a:prstGeom>
        </p:spPr>
      </p:pic>
      <p:pic>
        <p:nvPicPr>
          <p:cNvPr id="33" name="Picture 32" descr="A picture containing sky, outdoor, person, beach&#10;&#10;Description automatically generated">
            <a:extLst>
              <a:ext uri="{FF2B5EF4-FFF2-40B4-BE49-F238E27FC236}">
                <a16:creationId xmlns:a16="http://schemas.microsoft.com/office/drawing/2014/main" id="{9E84E918-245C-4C12-A9E8-3FB91628D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279760" y="4312022"/>
            <a:ext cx="2609196" cy="19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A65D1-61F7-47C9-BBFF-815E4F6D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5FFF9E-3D99-4C66-A2D8-DE5E3069150E}"/>
              </a:ext>
            </a:extLst>
          </p:cNvPr>
          <p:cNvSpPr txBox="1">
            <a:spLocks/>
          </p:cNvSpPr>
          <p:nvPr/>
        </p:nvSpPr>
        <p:spPr>
          <a:xfrm>
            <a:off x="0" y="314902"/>
            <a:ext cx="3210018" cy="31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/>
              <a:t>ARIEL</a:t>
            </a:r>
            <a:br>
              <a:rPr lang="en-ZA" sz="4000" dirty="0"/>
            </a:br>
            <a:r>
              <a:rPr lang="en-ZA" sz="4000" dirty="0"/>
              <a:t>BAS </a:t>
            </a:r>
            <a:br>
              <a:rPr lang="en-ZA" sz="4000" dirty="0"/>
            </a:br>
            <a:r>
              <a:rPr lang="en-ZA" sz="4000" dirty="0"/>
              <a:t>UPDATES</a:t>
            </a:r>
            <a:br>
              <a:rPr lang="en-ZA" dirty="0"/>
            </a:br>
            <a:endParaRPr lang="en-ZA" dirty="0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0D40BD63-4381-4FB9-A62D-01678338F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08903"/>
              </p:ext>
            </p:extLst>
          </p:nvPr>
        </p:nvGraphicFramePr>
        <p:xfrm>
          <a:off x="3210018" y="1046639"/>
          <a:ext cx="8128000" cy="439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75364">
                  <a:extLst>
                    <a:ext uri="{9D8B030D-6E8A-4147-A177-3AD203B41FA5}">
                      <a16:colId xmlns:a16="http://schemas.microsoft.com/office/drawing/2014/main" val="1316400533"/>
                    </a:ext>
                  </a:extLst>
                </a:gridCol>
                <a:gridCol w="2452636">
                  <a:extLst>
                    <a:ext uri="{9D8B030D-6E8A-4147-A177-3AD203B41FA5}">
                      <a16:colId xmlns:a16="http://schemas.microsoft.com/office/drawing/2014/main" val="673312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Launch 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2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 of Maui </a:t>
                      </a:r>
                    </a:p>
                    <a:p>
                      <a:r>
                        <a:rPr lang="en-US" dirty="0"/>
                        <a:t>County of Kauai (including Department of Water Supply)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61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State Executive </a:t>
                      </a:r>
                      <a:r>
                        <a:rPr lang="en-US" dirty="0"/>
                        <a:t>Branch </a:t>
                      </a:r>
                    </a:p>
                    <a:p>
                      <a:r>
                        <a:rPr lang="en-US" dirty="0"/>
                        <a:t>OHA</a:t>
                      </a:r>
                    </a:p>
                    <a:p>
                      <a:r>
                        <a:rPr lang="en-US" dirty="0"/>
                        <a:t>Judiciary </a:t>
                      </a:r>
                    </a:p>
                    <a:p>
                      <a:r>
                        <a:rPr lang="en-US" dirty="0"/>
                        <a:t>Legislature </a:t>
                      </a:r>
                    </a:p>
                    <a:p>
                      <a:r>
                        <a:rPr lang="en-US" dirty="0"/>
                        <a:t>HHSC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1/29/24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9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DOE </a:t>
                      </a:r>
                    </a:p>
                    <a:p>
                      <a:r>
                        <a:rPr lang="en-US" dirty="0"/>
                        <a:t>Charter Schools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2/19/24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2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University of Hawaii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3/4/24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 and County of Honolulu (including Board of Water Supply)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County of Hawaii  (including Department of Water Supply)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37902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BF57E3FC-F862-4E54-9423-0BBD694FF37D}"/>
              </a:ext>
            </a:extLst>
          </p:cNvPr>
          <p:cNvSpPr txBox="1">
            <a:spLocks/>
          </p:cNvSpPr>
          <p:nvPr/>
        </p:nvSpPr>
        <p:spPr>
          <a:xfrm>
            <a:off x="3090108" y="0"/>
            <a:ext cx="8367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Launch </a:t>
            </a:r>
            <a:r>
              <a:rPr lang="en-US" dirty="0"/>
              <a:t>Timeline </a:t>
            </a:r>
          </a:p>
        </p:txBody>
      </p:sp>
      <p:graphicFrame>
        <p:nvGraphicFramePr>
          <p:cNvPr id="11" name="Table 19">
            <a:extLst>
              <a:ext uri="{FF2B5EF4-FFF2-40B4-BE49-F238E27FC236}">
                <a16:creationId xmlns:a16="http://schemas.microsoft.com/office/drawing/2014/main" id="{A0E4CB69-959D-4093-8577-0A3242BED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29429"/>
              </p:ext>
            </p:extLst>
          </p:nvPr>
        </p:nvGraphicFramePr>
        <p:xfrm>
          <a:off x="3210018" y="5537576"/>
          <a:ext cx="8128000" cy="64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572745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Employers will be provided training materials and resources ahead of the launch date.  EUTF will be available to provide support throughout this transition.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06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A65D1-61F7-47C9-BBFF-815E4F6D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19">
            <a:extLst>
              <a:ext uri="{FF2B5EF4-FFF2-40B4-BE49-F238E27FC236}">
                <a16:creationId xmlns:a16="http://schemas.microsoft.com/office/drawing/2014/main" id="{EBB9803C-91C5-4678-B0A1-AA0F508F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01634"/>
              </p:ext>
            </p:extLst>
          </p:nvPr>
        </p:nvGraphicFramePr>
        <p:xfrm>
          <a:off x="3210018" y="1173051"/>
          <a:ext cx="812800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572745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Please visit </a:t>
                      </a:r>
                    </a:p>
                    <a:p>
                      <a:pPr algn="ctr"/>
                      <a:r>
                        <a:rPr lang="en-US" dirty="0">
                          <a:hlinkClick r:id="rId2"/>
                        </a:rPr>
                        <a:t>https://eutfemployersonly.hawaii.gov/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for the latest resources, forms, and memos.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452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C2AEEAE-95F2-40DF-8C0D-CE02D27D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61" y="136525"/>
            <a:ext cx="7978874" cy="1325563"/>
          </a:xfrm>
        </p:spPr>
        <p:txBody>
          <a:bodyPr/>
          <a:lstStyle/>
          <a:p>
            <a:r>
              <a:rPr lang="en-US" dirty="0"/>
              <a:t>HRO/PERSONNEL WEBSITE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5FFF9E-3D99-4C66-A2D8-DE5E3069150E}"/>
              </a:ext>
            </a:extLst>
          </p:cNvPr>
          <p:cNvSpPr txBox="1">
            <a:spLocks/>
          </p:cNvSpPr>
          <p:nvPr/>
        </p:nvSpPr>
        <p:spPr>
          <a:xfrm>
            <a:off x="0" y="314902"/>
            <a:ext cx="3210018" cy="31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/>
              <a:t>ARIEL</a:t>
            </a:r>
            <a:br>
              <a:rPr lang="en-ZA" sz="4000" dirty="0"/>
            </a:br>
            <a:r>
              <a:rPr lang="en-ZA" sz="4000" dirty="0"/>
              <a:t>BAS </a:t>
            </a:r>
            <a:br>
              <a:rPr lang="en-ZA" sz="4000" dirty="0"/>
            </a:br>
            <a:r>
              <a:rPr lang="en-ZA" sz="4000" dirty="0"/>
              <a:t>UPDATES</a:t>
            </a:r>
            <a:br>
              <a:rPr lang="en-ZA" dirty="0"/>
            </a:br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9665E-E593-451B-ABEC-1EA34BAD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018" y="2295625"/>
            <a:ext cx="8207230" cy="192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4BEACC-0735-47AC-9E49-2A2EC23A1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052" y="4085524"/>
            <a:ext cx="8207229" cy="2798060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ED171BCE-4D55-476B-85B2-C42A167D71CF}"/>
              </a:ext>
            </a:extLst>
          </p:cNvPr>
          <p:cNvSpPr/>
          <p:nvPr/>
        </p:nvSpPr>
        <p:spPr>
          <a:xfrm>
            <a:off x="9735670" y="4221900"/>
            <a:ext cx="2348753" cy="1094835"/>
          </a:xfrm>
          <a:prstGeom prst="borderCallout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Checkout memo dated 11/27 for details on current BAS usage. 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D25E7287-4F89-4264-B2DA-174E906E078B}"/>
              </a:ext>
            </a:extLst>
          </p:cNvPr>
          <p:cNvSpPr/>
          <p:nvPr/>
        </p:nvSpPr>
        <p:spPr>
          <a:xfrm>
            <a:off x="1389529" y="4430075"/>
            <a:ext cx="2564233" cy="1336242"/>
          </a:xfrm>
          <a:prstGeom prst="borderCallout1">
            <a:avLst>
              <a:gd name="adj1" fmla="val 129290"/>
              <a:gd name="adj2" fmla="val 138995"/>
              <a:gd name="adj3" fmla="val 56820"/>
              <a:gd name="adj4" fmla="val 1044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Checkout the Standard Operating Procedures for details on navigating the Employer Portal. </a:t>
            </a:r>
          </a:p>
        </p:txBody>
      </p:sp>
    </p:spTree>
    <p:extLst>
      <p:ext uri="{BB962C8B-B14F-4D97-AF65-F5344CB8AC3E}">
        <p14:creationId xmlns:p14="http://schemas.microsoft.com/office/powerpoint/2010/main" val="15558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A65D1-61F7-47C9-BBFF-815E4F6D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19">
            <a:extLst>
              <a:ext uri="{FF2B5EF4-FFF2-40B4-BE49-F238E27FC236}">
                <a16:creationId xmlns:a16="http://schemas.microsoft.com/office/drawing/2014/main" id="{EBB9803C-91C5-4678-B0A1-AA0F508F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75885"/>
              </p:ext>
            </p:extLst>
          </p:nvPr>
        </p:nvGraphicFramePr>
        <p:xfrm>
          <a:off x="3210018" y="1173051"/>
          <a:ext cx="8128000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572745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Tips and Tricks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0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Access the Standard Operating Procedures located on the HRO/Personnel Website for detailed instructions on using the Employer Portal.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78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Confirm personal and demographic information by checking </a:t>
                      </a:r>
                      <a:r>
                        <a:rPr lang="en-US" b="1" u="sng" dirty="0"/>
                        <a:t>Participant Information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47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Confirm employment history and Bargaining Unit by checking </a:t>
                      </a:r>
                      <a:r>
                        <a:rPr lang="en-US" b="1" u="sng" dirty="0"/>
                        <a:t>Employment Information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213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Confirm current coverage by checking </a:t>
                      </a:r>
                      <a:r>
                        <a:rPr lang="en-US" b="1" u="sng" dirty="0"/>
                        <a:t>Coverage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358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Confirm an event was processed by checking </a:t>
                      </a:r>
                      <a:r>
                        <a:rPr lang="en-US" b="1" u="sng" dirty="0"/>
                        <a:t>Enrollment History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97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Confirm personal and demographic information by checking </a:t>
                      </a:r>
                      <a:r>
                        <a:rPr lang="en-US" b="1" u="sng" dirty="0"/>
                        <a:t>Participant Information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3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Confirm that a form or document was received by the EUTF by checking </a:t>
                      </a:r>
                      <a:r>
                        <a:rPr lang="en-US" b="1" u="sng" dirty="0"/>
                        <a:t>Incoming Documents</a:t>
                      </a:r>
                      <a:r>
                        <a:rPr lang="en-US" dirty="0"/>
                        <a:t>. Confirm that a document was sent (e.g. confirmation notice, COBRA form) by checking </a:t>
                      </a:r>
                      <a:r>
                        <a:rPr lang="en-US" b="1" u="sng" dirty="0"/>
                        <a:t>Outgoing Documents</a:t>
                      </a:r>
                      <a:r>
                        <a:rPr lang="en-US" dirty="0"/>
                        <a:t>. 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1860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C2AEEAE-95F2-40DF-8C0D-CE02D27D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61" y="136525"/>
            <a:ext cx="7978874" cy="1325563"/>
          </a:xfrm>
        </p:spPr>
        <p:txBody>
          <a:bodyPr/>
          <a:lstStyle/>
          <a:p>
            <a:r>
              <a:rPr lang="en-US" dirty="0"/>
              <a:t>EMPLOYER PORTAL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5FFF9E-3D99-4C66-A2D8-DE5E3069150E}"/>
              </a:ext>
            </a:extLst>
          </p:cNvPr>
          <p:cNvSpPr txBox="1">
            <a:spLocks/>
          </p:cNvSpPr>
          <p:nvPr/>
        </p:nvSpPr>
        <p:spPr>
          <a:xfrm>
            <a:off x="0" y="314902"/>
            <a:ext cx="3210018" cy="31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/>
              <a:t>ARIEL</a:t>
            </a:r>
            <a:br>
              <a:rPr lang="en-ZA" sz="4000" dirty="0"/>
            </a:br>
            <a:r>
              <a:rPr lang="en-ZA" sz="4000" dirty="0"/>
              <a:t>BAS </a:t>
            </a:r>
            <a:br>
              <a:rPr lang="en-ZA" sz="4000" dirty="0"/>
            </a:br>
            <a:r>
              <a:rPr lang="en-ZA" sz="4000" dirty="0"/>
              <a:t>UPDATES</a:t>
            </a:r>
            <a:br>
              <a:rPr lang="en-ZA" dirty="0"/>
            </a:br>
            <a:endParaRPr lang="en-ZA" dirty="0"/>
          </a:p>
        </p:txBody>
      </p:sp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id="{2A66EE84-346D-46FA-98E7-13144560F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90162"/>
              </p:ext>
            </p:extLst>
          </p:nvPr>
        </p:nvGraphicFramePr>
        <p:xfrm>
          <a:off x="3210018" y="5782909"/>
          <a:ext cx="8128000" cy="64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572745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Please contact </a:t>
                      </a:r>
                      <a:r>
                        <a:rPr lang="en-US" dirty="0">
                          <a:hlinkClick r:id="rId2"/>
                        </a:rPr>
                        <a:t>eutfemployer@hawaii.gov</a:t>
                      </a:r>
                      <a:r>
                        <a:rPr lang="en-US" dirty="0"/>
                        <a:t> if you need assistance specifically with the Employer Portal, including access requests.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452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A41BFA-5097-41B6-B949-F8F81BCE4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9" y="136525"/>
            <a:ext cx="2385175" cy="66518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F473ED6E-F48D-4B3B-B509-084AD079C4F6}"/>
              </a:ext>
            </a:extLst>
          </p:cNvPr>
          <p:cNvSpPr/>
          <p:nvPr/>
        </p:nvSpPr>
        <p:spPr>
          <a:xfrm>
            <a:off x="1936398" y="1775012"/>
            <a:ext cx="564776" cy="34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26888-5016-4A9B-B3C5-ECDA066D0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277" y="2115671"/>
            <a:ext cx="9529482" cy="18268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0345F-3AF5-4D21-8E51-B6843FA49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277" y="4002441"/>
            <a:ext cx="8989638" cy="22749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88427523-83FB-4B36-8190-F2E6FBA0273C}"/>
              </a:ext>
            </a:extLst>
          </p:cNvPr>
          <p:cNvSpPr/>
          <p:nvPr/>
        </p:nvSpPr>
        <p:spPr>
          <a:xfrm>
            <a:off x="1928295" y="2123718"/>
            <a:ext cx="564776" cy="34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2B67BD6-399A-4FC5-A13E-55543DB03B39}"/>
              </a:ext>
            </a:extLst>
          </p:cNvPr>
          <p:cNvSpPr/>
          <p:nvPr/>
        </p:nvSpPr>
        <p:spPr>
          <a:xfrm>
            <a:off x="1068977" y="2464377"/>
            <a:ext cx="572879" cy="34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577C6DD-E065-4ED2-8A16-0D3ADB517887}"/>
              </a:ext>
            </a:extLst>
          </p:cNvPr>
          <p:cNvSpPr/>
          <p:nvPr/>
        </p:nvSpPr>
        <p:spPr>
          <a:xfrm>
            <a:off x="1954933" y="3570652"/>
            <a:ext cx="572879" cy="34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1FF087-BCBC-4FB0-B734-9722E3E3E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087" y="1910033"/>
            <a:ext cx="9510947" cy="45129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39051CC8-A409-4221-83E4-5D4E026100F6}"/>
              </a:ext>
            </a:extLst>
          </p:cNvPr>
          <p:cNvSpPr/>
          <p:nvPr/>
        </p:nvSpPr>
        <p:spPr>
          <a:xfrm>
            <a:off x="996724" y="4294094"/>
            <a:ext cx="645132" cy="34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0CCF0A-DDF7-4944-B569-B64E39AF1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141" y="1824918"/>
            <a:ext cx="9493893" cy="46115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0B9C263A-82CA-4057-B9FC-B2DA6AD2874E}"/>
              </a:ext>
            </a:extLst>
          </p:cNvPr>
          <p:cNvSpPr/>
          <p:nvPr/>
        </p:nvSpPr>
        <p:spPr>
          <a:xfrm>
            <a:off x="1541632" y="4647473"/>
            <a:ext cx="640128" cy="34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88D2EE-97B3-4359-8A0B-042BD98E8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535" y="3151101"/>
            <a:ext cx="9241625" cy="19888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Arrow: Left 19">
            <a:extLst>
              <a:ext uri="{FF2B5EF4-FFF2-40B4-BE49-F238E27FC236}">
                <a16:creationId xmlns:a16="http://schemas.microsoft.com/office/drawing/2014/main" id="{FBDE4D3C-0EF5-4D99-8E61-C9B4458CEF4A}"/>
              </a:ext>
            </a:extLst>
          </p:cNvPr>
          <p:cNvSpPr/>
          <p:nvPr/>
        </p:nvSpPr>
        <p:spPr>
          <a:xfrm>
            <a:off x="1945871" y="5716701"/>
            <a:ext cx="638664" cy="34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7AC3CA-D45B-4635-A473-9E4E993D86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817" y="1958807"/>
            <a:ext cx="8667908" cy="36544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Arrow: Left 23">
            <a:extLst>
              <a:ext uri="{FF2B5EF4-FFF2-40B4-BE49-F238E27FC236}">
                <a16:creationId xmlns:a16="http://schemas.microsoft.com/office/drawing/2014/main" id="{70281401-8DE2-480F-B73A-6EC52519DF82}"/>
              </a:ext>
            </a:extLst>
          </p:cNvPr>
          <p:cNvSpPr/>
          <p:nvPr/>
        </p:nvSpPr>
        <p:spPr>
          <a:xfrm>
            <a:off x="1945871" y="6094807"/>
            <a:ext cx="638664" cy="365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B527B1B-5D76-41FC-89B5-6D06CC0C2F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4585" y="1535053"/>
            <a:ext cx="8667750" cy="4295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67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0" grpId="2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69" y="71388"/>
            <a:ext cx="10515600" cy="1059924"/>
          </a:xfrm>
        </p:spPr>
        <p:txBody>
          <a:bodyPr/>
          <a:lstStyle/>
          <a:p>
            <a:r>
              <a:rPr lang="en-US" dirty="0"/>
              <a:t>How Employers Can Reach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80" y="2458260"/>
            <a:ext cx="3200400" cy="73152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 lnSpcReduction="10000"/>
          </a:bodyPr>
          <a:lstStyle/>
          <a:p>
            <a:r>
              <a:rPr lang="en-US" dirty="0"/>
              <a:t>Phone</a:t>
            </a:r>
          </a:p>
          <a:p>
            <a:r>
              <a:rPr lang="en-US" dirty="0"/>
              <a:t>(808)586-7390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5"/>
            </a:solidFill>
          </a:ln>
        </p:spPr>
        <p:txBody>
          <a:bodyPr lIns="182880" tIns="182880" rIns="182880" anchor="t" anchorCtr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General questions relating to enrollment, eligibility, etc., select option 2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Accounting-related questions, select option 3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Avoid peak hours (11-2, Mondays/day following holiday).  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25273" y="2458260"/>
            <a:ext cx="6726805" cy="73152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Email </a:t>
            </a:r>
          </a:p>
          <a:p>
            <a:r>
              <a:rPr lang="en-US" dirty="0"/>
              <a:t>eutf@hawaii.gov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6863" y="3191256"/>
            <a:ext cx="6726805" cy="2465883"/>
          </a:xfrm>
          <a:noFill/>
          <a:ln>
            <a:solidFill>
              <a:schemeClr val="accent5"/>
            </a:solidFill>
          </a:ln>
        </p:spPr>
        <p:txBody>
          <a:bodyPr anchor="t" anchorCtr="1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Normal response time is 1-2 business days.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Forms cannot be submitted via email.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Questions specific to access or issues with the employer portal: </a:t>
            </a:r>
            <a:r>
              <a:rPr lang="en-US" u="sng" dirty="0">
                <a:hlinkClick r:id="rId2"/>
              </a:rPr>
              <a:t>eutfemployer@hawaii.gov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Questions specific to access or issues with </a:t>
            </a:r>
            <a:r>
              <a:rPr lang="en-US" dirty="0" err="1"/>
              <a:t>Axway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dbf.eutf.servicedesk@hawaii.gov</a:t>
            </a:r>
            <a:endParaRPr lang="en-US" dirty="0"/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Graphic 8" descr="Call center">
            <a:extLst>
              <a:ext uri="{FF2B5EF4-FFF2-40B4-BE49-F238E27FC236}">
                <a16:creationId xmlns:a16="http://schemas.microsoft.com/office/drawing/2014/main" id="{5013E648-EF6B-4ACD-A0DB-77AE27407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1325589"/>
            <a:ext cx="938394" cy="938394"/>
          </a:xfrm>
          <a:prstGeom prst="rect">
            <a:avLst/>
          </a:prstGeom>
        </p:spPr>
      </p:pic>
      <p:pic>
        <p:nvPicPr>
          <p:cNvPr id="13" name="Graphic 12" descr="Email">
            <a:extLst>
              <a:ext uri="{FF2B5EF4-FFF2-40B4-BE49-F238E27FC236}">
                <a16:creationId xmlns:a16="http://schemas.microsoft.com/office/drawing/2014/main" id="{FCAC291D-330D-4B22-B282-446FA8193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9478" y="1325589"/>
            <a:ext cx="938394" cy="93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7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48" y="1517880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554" y="3474721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Questions? ​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Contact Jessica McDonald, Member Services Branch Manager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Phone: (808)547-2334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Email: 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Jessica.s.mcdonald@Hawaii.gov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02D09-931B-46E8-9C67-B79B3C22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00" r="-1" b="197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4" name="Picture 13" descr="Sunburst chart&#10;&#10;Description automatically generated">
            <a:extLst>
              <a:ext uri="{FF2B5EF4-FFF2-40B4-BE49-F238E27FC236}">
                <a16:creationId xmlns:a16="http://schemas.microsoft.com/office/drawing/2014/main" id="{230F01FD-1651-407C-9389-2C6754C1D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48" y="-372134"/>
            <a:ext cx="3474721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785D20C-3B7A-47F1-AE70-E76F6D1E9470}"/>
              </a:ext>
            </a:extLst>
          </p:cNvPr>
          <p:cNvSpPr/>
          <p:nvPr/>
        </p:nvSpPr>
        <p:spPr>
          <a:xfrm>
            <a:off x="808382" y="870824"/>
            <a:ext cx="1057523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7C70912-7681-4910-8B86-198AC647CF24}"/>
              </a:ext>
            </a:extLst>
          </p:cNvPr>
          <p:cNvSpPr/>
          <p:nvPr/>
        </p:nvSpPr>
        <p:spPr>
          <a:xfrm>
            <a:off x="249290" y="561427"/>
            <a:ext cx="627904" cy="61097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6A0C429-2C63-4477-A070-94EC26AD8A1A}"/>
              </a:ext>
            </a:extLst>
          </p:cNvPr>
          <p:cNvSpPr txBox="1">
            <a:spLocks/>
          </p:cNvSpPr>
          <p:nvPr/>
        </p:nvSpPr>
        <p:spPr>
          <a:xfrm>
            <a:off x="877194" y="389073"/>
            <a:ext cx="3452926" cy="569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Appendix - Enrollment Trends</a:t>
            </a:r>
          </a:p>
          <a:p>
            <a:pPr marL="401638" lvl="1" indent="-401638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02336" lvl="1" algn="l">
              <a:lnSpc>
                <a:spcPct val="110000"/>
              </a:lnSpc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7E670A-B4B6-4D86-80CA-35BDA7BDD3EE}"/>
              </a:ext>
            </a:extLst>
          </p:cNvPr>
          <p:cNvSpPr/>
          <p:nvPr/>
        </p:nvSpPr>
        <p:spPr>
          <a:xfrm>
            <a:off x="7046843" y="1154471"/>
            <a:ext cx="4736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defTabSz="842963">
              <a:defRPr/>
            </a:pPr>
            <a:r>
              <a:rPr lang="en-US" dirty="0">
                <a:solidFill>
                  <a:srgbClr val="002060"/>
                </a:solidFill>
              </a:rPr>
              <a:t>Active Enrollment – Medical &amp; Drug (EUTF)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EEB39-7E4C-4616-9152-A2FEA38EA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3" y="621637"/>
            <a:ext cx="451498" cy="47031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62711F2-B882-453C-B6F5-6E6EDDC8EA1C}"/>
              </a:ext>
            </a:extLst>
          </p:cNvPr>
          <p:cNvGraphicFramePr>
            <a:graphicFrameLocks noGrp="1"/>
          </p:cNvGraphicFramePr>
          <p:nvPr/>
        </p:nvGraphicFramePr>
        <p:xfrm>
          <a:off x="249290" y="1523804"/>
          <a:ext cx="11134326" cy="45316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0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911">
                  <a:extLst>
                    <a:ext uri="{9D8B030D-6E8A-4147-A177-3AD203B41FA5}">
                      <a16:colId xmlns:a16="http://schemas.microsoft.com/office/drawing/2014/main" val="108958244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10085051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3644065591"/>
                    </a:ext>
                  </a:extLst>
                </a:gridCol>
                <a:gridCol w="733778">
                  <a:extLst>
                    <a:ext uri="{9D8B030D-6E8A-4147-A177-3AD203B41FA5}">
                      <a16:colId xmlns:a16="http://schemas.microsoft.com/office/drawing/2014/main" val="157531288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3916674391"/>
                    </a:ext>
                  </a:extLst>
                </a:gridCol>
                <a:gridCol w="891823">
                  <a:extLst>
                    <a:ext uri="{9D8B030D-6E8A-4147-A177-3AD203B41FA5}">
                      <a16:colId xmlns:a16="http://schemas.microsoft.com/office/drawing/2014/main" val="2642022818"/>
                    </a:ext>
                  </a:extLst>
                </a:gridCol>
                <a:gridCol w="915401">
                  <a:extLst>
                    <a:ext uri="{9D8B030D-6E8A-4147-A177-3AD203B41FA5}">
                      <a16:colId xmlns:a16="http://schemas.microsoft.com/office/drawing/2014/main" val="644388929"/>
                    </a:ext>
                  </a:extLst>
                </a:gridCol>
                <a:gridCol w="937517">
                  <a:extLst>
                    <a:ext uri="{9D8B030D-6E8A-4147-A177-3AD203B41FA5}">
                      <a16:colId xmlns:a16="http://schemas.microsoft.com/office/drawing/2014/main" val="1764116272"/>
                    </a:ext>
                  </a:extLst>
                </a:gridCol>
                <a:gridCol w="9375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9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30685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Medical</a:t>
                      </a:r>
                      <a:r>
                        <a:rPr lang="en-US" sz="1600" baseline="0" dirty="0"/>
                        <a:t>, Chiro and Rx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7/16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7/17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7/18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7/19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7/20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7/21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11/22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7/23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Counts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7/1/16 Self EE Monthly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7/1/17 Self EE Monthly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7/1/23 Self EE Monthly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r>
                        <a:rPr lang="en-US" sz="1800" b="1" dirty="0"/>
                        <a:t>EUTF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dirty="0"/>
                        <a:t>H - </a:t>
                      </a:r>
                      <a:r>
                        <a:rPr lang="en-US" sz="1800" baseline="0" dirty="0"/>
                        <a:t>HMO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$387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$443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$510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baseline="0" dirty="0"/>
                        <a:t>H - 90/10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2,492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dirty="0"/>
                        <a:t>K -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4,038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353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58219"/>
                  </a:ext>
                </a:extLst>
              </a:tr>
              <a:tr h="339666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b="1" baseline="0" dirty="0"/>
                        <a:t>H - 80/20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10,987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36200"/>
                  </a:ext>
                </a:extLst>
              </a:tr>
              <a:tr h="370442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dirty="0"/>
                        <a:t>K – Stan.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9,014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03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b="1" baseline="0" dirty="0"/>
                        <a:t>H - 75/25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19,272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dirty="0"/>
                        <a:t>Supp.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r>
                        <a:rPr lang="en-US" sz="1800" dirty="0"/>
                        <a:t>Total 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45,586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45,540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46,902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47,737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48,374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47,776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47,569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47,096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r>
                        <a:rPr lang="en-US" sz="18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2E4DA-082D-47BC-A9DF-71CAC807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6359-790C-442B-A144-8D9F47C55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F88C4BC3-D7CC-4809-9A20-83B96B306E67}" vid="{C89703AC-DCB6-4757-83A4-6B2EB7B7F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E6AE0A-D4B0-4A5B-9359-3C20E0AE6F61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16c05727-aa75-4e4a-9b5f-8a80a1165891"/>
    <ds:schemaRef ds:uri="http://schemas.microsoft.com/sharepoint/v3"/>
    <ds:schemaRef ds:uri="71af3243-3dd4-4a8d-8c0d-dd76da1f02a5"/>
    <ds:schemaRef ds:uri="http://schemas.microsoft.com/office/infopath/2007/PartnerControls"/>
    <ds:schemaRef ds:uri="230e9df3-be65-4c73-a93b-d1236ebd677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8827</TotalTime>
  <Words>1475</Words>
  <Application>Microsoft Office PowerPoint</Application>
  <PresentationFormat>Widescreen</PresentationFormat>
  <Paragraphs>454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Bodoni MT</vt:lpstr>
      <vt:lpstr>Calibri</vt:lpstr>
      <vt:lpstr>Source Sans Pro Light</vt:lpstr>
      <vt:lpstr>Times New Roman</vt:lpstr>
      <vt:lpstr>Wingdings</vt:lpstr>
      <vt:lpstr>Office Theme</vt:lpstr>
      <vt:lpstr>EUTF BENEFITS  ADMINISTRATION SYSTEM UPDATE </vt:lpstr>
      <vt:lpstr>ARIEL BAS  UPDATES </vt:lpstr>
      <vt:lpstr>Next Phase </vt:lpstr>
      <vt:lpstr>PowerPoint Presentation</vt:lpstr>
      <vt:lpstr>HRO/PERSONNEL WEBSITE</vt:lpstr>
      <vt:lpstr>EMPLOYER PORTAL </vt:lpstr>
      <vt:lpstr>How Employers Can Reach Us </vt:lpstr>
      <vt:lpstr>Thank you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EUTF UPDATE </dc:title>
  <dc:creator>McDonald, Jessica</dc:creator>
  <cp:lastModifiedBy>Jessica</cp:lastModifiedBy>
  <cp:revision>64</cp:revision>
  <cp:lastPrinted>2023-12-05T21:34:10Z</cp:lastPrinted>
  <dcterms:created xsi:type="dcterms:W3CDTF">2023-03-05T02:56:57Z</dcterms:created>
  <dcterms:modified xsi:type="dcterms:W3CDTF">2023-12-14T22:53:07Z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350506628</vt:i4>
  </property>
  <property fmtid="{D5CDD505-2E9C-101B-9397-08002B2CF9AE}" pid="3" name="_NewReviewCycle">
    <vt:lpwstr/>
  </property>
  <property fmtid="{D5CDD505-2E9C-101B-9397-08002B2CF9AE}" pid="4" name="_EmailSubject">
    <vt:lpwstr>12/15 HRO meeting</vt:lpwstr>
  </property>
  <property fmtid="{D5CDD505-2E9C-101B-9397-08002B2CF9AE}" pid="5" name="_AuthorEmail">
    <vt:lpwstr>derek.m.mizuno@hawaii.gov</vt:lpwstr>
  </property>
  <property fmtid="{D5CDD505-2E9C-101B-9397-08002B2CF9AE}" pid="6" name="_AuthorEmailDisplayName">
    <vt:lpwstr>Mizuno, Derek M</vt:lpwstr>
  </property>
  <property fmtid="{D5CDD505-2E9C-101B-9397-08002B2CF9AE}" pid="7" name="_PreviousAdHocReviewCycleID">
    <vt:i4>934791890</vt:i4>
  </property>
</Properties>
</file>